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2-2.png>
</file>

<file path=ppt/media/image-2-3.svg>
</file>

<file path=ppt/media/image-2-4.png>
</file>

<file path=ppt/media/image-2-5.svg>
</file>

<file path=ppt/media/image-2-6.png>
</file>

<file path=ppt/media/image-2-7.svg>
</file>

<file path=ppt/media/image-3-1.png>
</file>

<file path=ppt/media/image-4-1.png>
</file>

<file path=ppt/media/image-5-1.png>
</file>

<file path=ppt/media/image-6-1.png>
</file>

<file path=ppt/media/image-6-2.svg>
</file>

<file path=ppt/media/image-6-3.png>
</file>

<file path=ppt/media/image-6-4.svg>
</file>

<file path=ppt/media/image-6-5.png>
</file>

<file path=ppt/media/image-6-6.svg>
</file>

<file path=ppt/media/image-7-1.png>
</file>

<file path=ppt/media/image-7-2.png>
</file>

<file path=ppt/media/image-7-3.png>
</file>

<file path=ppt/media/image-9-1.png>
</file>

<file path=ppt/media/image-9-2.png>
</file>

<file path=ppt/media/image-9-3.svg>
</file>

<file path=ppt/media/image-9-4.png>
</file>

<file path=ppt/media/image-9-5.svg>
</file>

<file path=ppt/media/image-9-6.png>
</file>

<file path=ppt/media/image-9-7.svg>
</file>

<file path=ppt/media/image-9-8.png>
</file>

<file path=ppt/media/image-9-9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image" Target="../media/image-2-6.png"/><Relationship Id="rId7" Type="http://schemas.openxmlformats.org/officeDocument/2006/relationships/image" Target="../media/image-2-7.svg"/><Relationship Id="rId8" Type="http://schemas.openxmlformats.org/officeDocument/2006/relationships/slideLayout" Target="../slideLayouts/slideLayout3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slideLayout" Target="../slideLayouts/slideLayout7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svg"/><Relationship Id="rId4" Type="http://schemas.openxmlformats.org/officeDocument/2006/relationships/image" Target="../media/image-9-4.png"/><Relationship Id="rId5" Type="http://schemas.openxmlformats.org/officeDocument/2006/relationships/image" Target="../media/image-9-5.svg"/><Relationship Id="rId6" Type="http://schemas.openxmlformats.org/officeDocument/2006/relationships/image" Target="../media/image-9-6.png"/><Relationship Id="rId7" Type="http://schemas.openxmlformats.org/officeDocument/2006/relationships/image" Target="../media/image-9-7.svg"/><Relationship Id="rId8" Type="http://schemas.openxmlformats.org/officeDocument/2006/relationships/image" Target="../media/image-9-8.png"/><Relationship Id="rId9" Type="http://schemas.openxmlformats.org/officeDocument/2006/relationships/image" Target="../media/image-9-9.svg"/><Relationship Id="rId10" Type="http://schemas.openxmlformats.org/officeDocument/2006/relationships/slideLayout" Target="../slideLayouts/slideLayout10.xml"/><Relationship Id="rId11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CAPÍTULO 2 – Modelagem Conceitual de Dados: O Blueprint do Banco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Descubra como construir a fundação sólida do seu banco de dados através da modelagem conceitual, transformando requisitos de negócio em estruturas de dados eficientes e confiáveis.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7807" y="430768"/>
            <a:ext cx="8048387" cy="2935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 Poder da Modelagem Conceitual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547807" y="3600569"/>
            <a:ext cx="8048387" cy="5010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modelagem conceitual é muito mais que desenhar diagramas – é a fundação estratégica que determina o sucesso ou fracasso de todo o sistema de banco de dados.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547807" y="4277678"/>
            <a:ext cx="3945969" cy="1418153"/>
          </a:xfrm>
          <a:prstGeom prst="roundRect">
            <a:avLst>
              <a:gd name="adj" fmla="val 463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11875" y="4441746"/>
            <a:ext cx="1956792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Blueprint Essencial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11875" y="4780240"/>
            <a:ext cx="3617833" cy="751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Traduz requisitos de negócio em estruturas de dados alinhadas, robustas e escaláveis para o futuro da organização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4650224" y="4277678"/>
            <a:ext cx="3945969" cy="1418153"/>
          </a:xfrm>
          <a:prstGeom prst="roundRect">
            <a:avLst>
              <a:gd name="adj" fmla="val 463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14292" y="4441746"/>
            <a:ext cx="1956792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Previne Retrabalho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4814292" y="4780240"/>
            <a:ext cx="3617833" cy="751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Entender entidades, relacionamentos, cardinalidade e normalização desde o início evita custosas refatorações posteriores</a:t>
            </a:r>
            <a:endParaRPr lang="en-US" sz="1200" dirty="0"/>
          </a:p>
        </p:txBody>
      </p:sp>
      <p:sp>
        <p:nvSpPr>
          <p:cNvPr id="11" name="Shape 8"/>
          <p:cNvSpPr/>
          <p:nvPr/>
        </p:nvSpPr>
        <p:spPr>
          <a:xfrm>
            <a:off x="547807" y="5852279"/>
            <a:ext cx="8048387" cy="917138"/>
          </a:xfrm>
          <a:prstGeom prst="roundRect">
            <a:avLst>
              <a:gd name="adj" fmla="val 71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1875" y="6016347"/>
            <a:ext cx="1956792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Facilita Comunicação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711875" y="6354842"/>
            <a:ext cx="7720251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Ferramentas como brModelo criam linguagem visual comum entre técnicos e usuários de negócio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782598" y="7121604"/>
            <a:ext cx="7813596" cy="5010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Invista tempo na modelagem conceitual para garantir eficiência, integridade e escalabilidade do seu banco de dados.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O tempo dedicado ao planejamento hoje economiza meses de problemas amanhã.</a:t>
            </a:r>
            <a:endParaRPr lang="en-US" sz="1200" dirty="0"/>
          </a:p>
        </p:txBody>
      </p:sp>
      <p:sp>
        <p:nvSpPr>
          <p:cNvPr id="15" name="Shape 12"/>
          <p:cNvSpPr/>
          <p:nvPr/>
        </p:nvSpPr>
        <p:spPr>
          <a:xfrm>
            <a:off x="547807" y="6945511"/>
            <a:ext cx="22860" cy="853202"/>
          </a:xfrm>
          <a:prstGeom prst="rect">
            <a:avLst/>
          </a:prstGeom>
          <a:solidFill>
            <a:srgbClr val="1B1B27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3817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6869" y="2905958"/>
            <a:ext cx="9394508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2.1 Entidades, Relacionamentos e Atributos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66869" y="3787140"/>
            <a:ext cx="13296662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modelagem conceitual começa com três pilares fundamentais que traduzem a realidade do negócio em estruturas de dados compreensíveis e organizadas.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66869" y="4611053"/>
            <a:ext cx="4305181" cy="3094315"/>
          </a:xfrm>
          <a:prstGeom prst="roundRect">
            <a:avLst>
              <a:gd name="adj" fmla="val 258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64989" y="4809173"/>
            <a:ext cx="571619" cy="571619"/>
          </a:xfrm>
          <a:prstGeom prst="roundRect">
            <a:avLst>
              <a:gd name="adj" fmla="val 15995069"/>
            </a:avLst>
          </a:prstGeom>
          <a:solidFill>
            <a:srgbClr val="1B1B27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2152" y="4966335"/>
            <a:ext cx="257175" cy="2571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64989" y="5571292"/>
            <a:ext cx="238172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Entidades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864989" y="5983248"/>
            <a:ext cx="3908941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Objetos ou conceitos do mundo real que representamos no banco de dados, como Cliente, Produto ou Pedido. Cada entidade possui identidade própria e agrupa informações relacionadas.</a:t>
            </a:r>
            <a:endParaRPr lang="en-US" sz="1500" dirty="0"/>
          </a:p>
        </p:txBody>
      </p:sp>
      <p:sp>
        <p:nvSpPr>
          <p:cNvPr id="10" name="Shape 6"/>
          <p:cNvSpPr/>
          <p:nvPr/>
        </p:nvSpPr>
        <p:spPr>
          <a:xfrm>
            <a:off x="5162550" y="4611053"/>
            <a:ext cx="4305181" cy="3094315"/>
          </a:xfrm>
          <a:prstGeom prst="roundRect">
            <a:avLst>
              <a:gd name="adj" fmla="val 258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Shape 7"/>
          <p:cNvSpPr/>
          <p:nvPr/>
        </p:nvSpPr>
        <p:spPr>
          <a:xfrm>
            <a:off x="5360670" y="4809173"/>
            <a:ext cx="571619" cy="571619"/>
          </a:xfrm>
          <a:prstGeom prst="roundRect">
            <a:avLst>
              <a:gd name="adj" fmla="val 15995069"/>
            </a:avLst>
          </a:prstGeom>
          <a:solidFill>
            <a:srgbClr val="1B1B27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17833" y="4966335"/>
            <a:ext cx="257175" cy="25717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5360670" y="5571292"/>
            <a:ext cx="238172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Atributos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5360670" y="5983248"/>
            <a:ext cx="3908941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Características que descrevem as propriedades de uma entidade, como nome, CPF, data de nascimento ou preço. Definem o que sabemos sobre cada instância da entidade.</a:t>
            </a:r>
            <a:endParaRPr lang="en-US" sz="1500" dirty="0"/>
          </a:p>
        </p:txBody>
      </p:sp>
      <p:sp>
        <p:nvSpPr>
          <p:cNvPr id="15" name="Shape 10"/>
          <p:cNvSpPr/>
          <p:nvPr/>
        </p:nvSpPr>
        <p:spPr>
          <a:xfrm>
            <a:off x="9658231" y="4611053"/>
            <a:ext cx="4305181" cy="3094315"/>
          </a:xfrm>
          <a:prstGeom prst="roundRect">
            <a:avLst>
              <a:gd name="adj" fmla="val 258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6" name="Shape 11"/>
          <p:cNvSpPr/>
          <p:nvPr/>
        </p:nvSpPr>
        <p:spPr>
          <a:xfrm>
            <a:off x="9856351" y="4809173"/>
            <a:ext cx="571619" cy="571619"/>
          </a:xfrm>
          <a:prstGeom prst="roundRect">
            <a:avLst>
              <a:gd name="adj" fmla="val 15995069"/>
            </a:avLst>
          </a:prstGeom>
          <a:solidFill>
            <a:srgbClr val="1B1B27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013513" y="4966335"/>
            <a:ext cx="257175" cy="2571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9856351" y="5571292"/>
            <a:ext cx="2381726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Relacionamentos</a:t>
            </a:r>
            <a:endParaRPr lang="en-US" sz="1850" dirty="0"/>
          </a:p>
        </p:txBody>
      </p:sp>
      <p:sp>
        <p:nvSpPr>
          <p:cNvPr id="19" name="Text 13"/>
          <p:cNvSpPr/>
          <p:nvPr/>
        </p:nvSpPr>
        <p:spPr>
          <a:xfrm>
            <a:off x="9856351" y="5983248"/>
            <a:ext cx="3908941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Associações significativas entre entidades que mostram como elas interagem, como "Cliente realiza Pedido" ou "Produto pertence a Categoria". Capturam a dinâmica do negócio.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3030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442" y="2964894"/>
            <a:ext cx="8725972" cy="607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Entidades Fortes, Fracas e Associativas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80442" y="3864054"/>
            <a:ext cx="13269516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Nem todas as entidades são criadas iguais. Compreender as diferenças entre tipos de entidades é crucial para uma modelagem precisa e que reflita as dependências do mundo real.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0442" y="4704755"/>
            <a:ext cx="4293513" cy="2993112"/>
          </a:xfrm>
          <a:prstGeom prst="roundRect">
            <a:avLst>
              <a:gd name="adj" fmla="val 272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7C7D0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03302" y="4727615"/>
            <a:ext cx="4247793" cy="583287"/>
          </a:xfrm>
          <a:prstGeom prst="roundRect">
            <a:avLst>
              <a:gd name="adj" fmla="val 9297"/>
            </a:avLst>
          </a:prstGeom>
          <a:solidFill>
            <a:srgbClr val="E1E1EA"/>
          </a:solidFill>
          <a:ln/>
        </p:spPr>
      </p:sp>
      <p:sp>
        <p:nvSpPr>
          <p:cNvPr id="7" name="Text 4"/>
          <p:cNvSpPr/>
          <p:nvPr/>
        </p:nvSpPr>
        <p:spPr>
          <a:xfrm>
            <a:off x="2681407" y="4833223"/>
            <a:ext cx="291584" cy="364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897731" y="5505331"/>
            <a:ext cx="2430304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Entidade Forte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97731" y="5925622"/>
            <a:ext cx="3858935" cy="1554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Existe independentemente de outras entidades e possui chave primária própria. Exemplo: Cliente pode existir sem depender de outras entidades, identificado por seu CPF ou ID único.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5168384" y="4704755"/>
            <a:ext cx="4293513" cy="2993112"/>
          </a:xfrm>
          <a:prstGeom prst="roundRect">
            <a:avLst>
              <a:gd name="adj" fmla="val 272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7C7D0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191244" y="4727615"/>
            <a:ext cx="4247793" cy="583287"/>
          </a:xfrm>
          <a:prstGeom prst="roundRect">
            <a:avLst>
              <a:gd name="adj" fmla="val 9297"/>
            </a:avLst>
          </a:prstGeom>
          <a:solidFill>
            <a:srgbClr val="E1E1EA"/>
          </a:solidFill>
          <a:ln/>
        </p:spPr>
      </p:sp>
      <p:sp>
        <p:nvSpPr>
          <p:cNvPr id="12" name="Text 9"/>
          <p:cNvSpPr/>
          <p:nvPr/>
        </p:nvSpPr>
        <p:spPr>
          <a:xfrm>
            <a:off x="7169348" y="4833223"/>
            <a:ext cx="291584" cy="364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5385673" y="5505331"/>
            <a:ext cx="2430304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Entidade Fraca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5385673" y="5925622"/>
            <a:ext cx="3858935" cy="1243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Depende de uma entidade forte para existir e não possui chave primária completa própria. Exemplo: Item de Pedido só existe se houver um Pedido correspondente.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9656326" y="4704755"/>
            <a:ext cx="4293513" cy="2993112"/>
          </a:xfrm>
          <a:prstGeom prst="roundRect">
            <a:avLst>
              <a:gd name="adj" fmla="val 2728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7C7D0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9679186" y="4727615"/>
            <a:ext cx="4247793" cy="583287"/>
          </a:xfrm>
          <a:prstGeom prst="roundRect">
            <a:avLst>
              <a:gd name="adj" fmla="val 9297"/>
            </a:avLst>
          </a:prstGeom>
          <a:solidFill>
            <a:srgbClr val="E1E1EA"/>
          </a:solidFill>
          <a:ln/>
        </p:spPr>
      </p:sp>
      <p:sp>
        <p:nvSpPr>
          <p:cNvPr id="17" name="Text 14"/>
          <p:cNvSpPr/>
          <p:nvPr/>
        </p:nvSpPr>
        <p:spPr>
          <a:xfrm>
            <a:off x="11657290" y="4833223"/>
            <a:ext cx="291584" cy="364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873615" y="5505331"/>
            <a:ext cx="2430304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Entidade Associativa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9873615" y="5925622"/>
            <a:ext cx="3858935" cy="1554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Representa um relacionamento que possui atributos próprios, transformando-se em entidade. Exemplo: Atuação entre Empregado e Projeto, com atributos como horas trabalhadas e função.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0689" y="714970"/>
            <a:ext cx="13129022" cy="1340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2.2 Cardinalidade, Participação e Regras de Integridade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50689" y="2591753"/>
            <a:ext cx="3217664" cy="402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Cardinalidade</a:t>
            </a:r>
            <a:endParaRPr lang="en-US" sz="2500" dirty="0"/>
          </a:p>
        </p:txBody>
      </p:sp>
      <p:sp>
        <p:nvSpPr>
          <p:cNvPr id="4" name="Text 2"/>
          <p:cNvSpPr/>
          <p:nvPr/>
        </p:nvSpPr>
        <p:spPr>
          <a:xfrm>
            <a:off x="750689" y="3208377"/>
            <a:ext cx="6302812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Define quantas instâncias de uma entidade podem se relacionar com outra: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50689" y="4087892"/>
            <a:ext cx="630281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1:1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Um para um (ex: Pessoa e CPF)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50689" y="4506158"/>
            <a:ext cx="630281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1:N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Um para muitos (ex: Departamento e Funcionários)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50689" y="4924425"/>
            <a:ext cx="630281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N:M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Muitos para muitos (ex: Alunos e Disciplinas)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50689" y="5482114"/>
            <a:ext cx="3217664" cy="402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Participação</a:t>
            </a: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750689" y="6098738"/>
            <a:ext cx="6302812" cy="686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Total: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toda instância deve participar do relacionamento (linha dupla no DER)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50689" y="6978253"/>
            <a:ext cx="630281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Parcial: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participação opcional (linha simples no DER)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584519" y="2591753"/>
            <a:ext cx="3294340" cy="4021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Regras de Integridade</a:t>
            </a:r>
            <a:endParaRPr lang="en-US" sz="2500" dirty="0"/>
          </a:p>
        </p:txBody>
      </p:sp>
      <p:sp>
        <p:nvSpPr>
          <p:cNvPr id="12" name="Text 10"/>
          <p:cNvSpPr/>
          <p:nvPr/>
        </p:nvSpPr>
        <p:spPr>
          <a:xfrm>
            <a:off x="7584519" y="3208377"/>
            <a:ext cx="630281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Garantem a consistência e confiabilidade dos dados no banco: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7584519" y="3744635"/>
            <a:ext cx="630281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Chave primária única e não nula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584519" y="4162901"/>
            <a:ext cx="630281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Chave estrangeira referencia valores existentes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584519" y="4581168"/>
            <a:ext cx="630281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Restrições de domínio nos atributos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584519" y="4999434"/>
            <a:ext cx="6302812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Regras de participação obrigatória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584519" y="5583912"/>
            <a:ext cx="6302812" cy="1597938"/>
          </a:xfrm>
          <a:prstGeom prst="roundRect">
            <a:avLst>
              <a:gd name="adj" fmla="val 5638"/>
            </a:avLst>
          </a:prstGeom>
          <a:solidFill>
            <a:srgbClr val="D2D2E0"/>
          </a:solidFill>
          <a:ln/>
        </p:spPr>
      </p:sp>
      <p:pic>
        <p:nvPicPr>
          <p:cNvPr id="1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8951" y="5908119"/>
            <a:ext cx="268129" cy="214432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8281511" y="5851922"/>
            <a:ext cx="5391388" cy="1029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Exemplo prático:</a:t>
            </a:r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Departamento (1) tem (N) Funcionários, com participação total do Funcionário – todo funcionário deve estar em um departamento.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1489" y="894874"/>
            <a:ext cx="7713821" cy="1276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Visualizando Cardinalidade e Participação no DER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01489" y="2478167"/>
            <a:ext cx="204311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01489" y="2802612"/>
            <a:ext cx="3754755" cy="2286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6" name="Text 3"/>
          <p:cNvSpPr/>
          <p:nvPr/>
        </p:nvSpPr>
        <p:spPr>
          <a:xfrm>
            <a:off x="6201489" y="2950488"/>
            <a:ext cx="317230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Símbolos de Cardinalidade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201489" y="3392210"/>
            <a:ext cx="3754755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Notações como 1, N, 0..1, 1..* indicam quantidades mínimas e máximas de instâncias participantes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0160556" y="2478167"/>
            <a:ext cx="204311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0160556" y="2802612"/>
            <a:ext cx="3754755" cy="2286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0" name="Text 7"/>
          <p:cNvSpPr/>
          <p:nvPr/>
        </p:nvSpPr>
        <p:spPr>
          <a:xfrm>
            <a:off x="10160556" y="2950488"/>
            <a:ext cx="3264694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Indicadores de Participação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160556" y="3392210"/>
            <a:ext cx="3754755" cy="980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Linha dupla representa participação obrigatória (total), linha simples indica participação opcional (parcial)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201489" y="4730234"/>
            <a:ext cx="204311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01489" y="5054679"/>
            <a:ext cx="7713821" cy="2286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4" name="Text 11"/>
          <p:cNvSpPr/>
          <p:nvPr/>
        </p:nvSpPr>
        <p:spPr>
          <a:xfrm>
            <a:off x="6201489" y="5202555"/>
            <a:ext cx="2777847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Impacto no Banco Final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201489" y="5644277"/>
            <a:ext cx="7713821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Essas definições se traduzem em chaves estrangeiras, restrições NOT NULL e validações de integridade referencial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201489" y="6680954"/>
            <a:ext cx="7713821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correta especificação de cardinalidade e participação é fundamental para que o banco de dados reflita fielmente as regras de negócio e evite inconsistências.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9844" y="646986"/>
            <a:ext cx="11955423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7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2.3 Normalização Inicial e Boas Práticas de Modelagem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659844" y="1613178"/>
            <a:ext cx="13310711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normalização é o processo sistemático de organizar dados para eliminar redundâncias e anomalias, garantindo um banco eficiente e livre de inconsistências.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942618" y="3182660"/>
            <a:ext cx="4028361" cy="188476"/>
          </a:xfrm>
          <a:prstGeom prst="roundRect">
            <a:avLst>
              <a:gd name="adj" fmla="val 4201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659844" y="2994184"/>
            <a:ext cx="565547" cy="565547"/>
          </a:xfrm>
          <a:prstGeom prst="roundRect">
            <a:avLst>
              <a:gd name="adj" fmla="val 8084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01172" y="3135630"/>
            <a:ext cx="282773" cy="28277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48320" y="3748207"/>
            <a:ext cx="3129677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Primeira Forma Normal (1FN)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48320" y="4155996"/>
            <a:ext cx="3934301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Elimina grupos repetidos e atributos multivalorados. Cada célula deve conter apenas valores atômicos indivisíveis.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5442347" y="2899886"/>
            <a:ext cx="4028361" cy="188476"/>
          </a:xfrm>
          <a:prstGeom prst="roundRect">
            <a:avLst>
              <a:gd name="adj" fmla="val 4201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159573" y="2711410"/>
            <a:ext cx="565547" cy="565547"/>
          </a:xfrm>
          <a:prstGeom prst="roundRect">
            <a:avLst>
              <a:gd name="adj" fmla="val 8084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00901" y="2852857"/>
            <a:ext cx="282773" cy="282773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348049" y="3465433"/>
            <a:ext cx="3233261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Segunda Forma Normal (2FN)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5348049" y="3873222"/>
            <a:ext cx="3934301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Remove dependências parciais da chave primária. Todos os atributos não-chave devem depender completamente da chave.</a:t>
            </a:r>
            <a:endParaRPr lang="en-US" sz="1450" dirty="0"/>
          </a:p>
        </p:txBody>
      </p:sp>
      <p:sp>
        <p:nvSpPr>
          <p:cNvPr id="14" name="Shape 10"/>
          <p:cNvSpPr/>
          <p:nvPr/>
        </p:nvSpPr>
        <p:spPr>
          <a:xfrm>
            <a:off x="9942076" y="2617113"/>
            <a:ext cx="4028361" cy="188476"/>
          </a:xfrm>
          <a:prstGeom prst="roundRect">
            <a:avLst>
              <a:gd name="adj" fmla="val 42017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659303" y="2428637"/>
            <a:ext cx="565547" cy="565547"/>
          </a:xfrm>
          <a:prstGeom prst="roundRect">
            <a:avLst>
              <a:gd name="adj" fmla="val 8084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800630" y="2570083"/>
            <a:ext cx="282773" cy="282773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47778" y="3182660"/>
            <a:ext cx="3120152" cy="294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Terceira Forma Normal (3FN)</a:t>
            </a:r>
            <a:endParaRPr lang="en-US" sz="1850" dirty="0"/>
          </a:p>
        </p:txBody>
      </p:sp>
      <p:sp>
        <p:nvSpPr>
          <p:cNvPr id="18" name="Text 13"/>
          <p:cNvSpPr/>
          <p:nvPr/>
        </p:nvSpPr>
        <p:spPr>
          <a:xfrm>
            <a:off x="9847778" y="3590449"/>
            <a:ext cx="3934301" cy="905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Elimina dependências transitivas. Atributos não-chave devem depender apenas da chave primária, não de outros atributos.</a:t>
            </a:r>
            <a:endParaRPr lang="en-US" sz="1450" dirty="0"/>
          </a:p>
        </p:txBody>
      </p:sp>
      <p:sp>
        <p:nvSpPr>
          <p:cNvPr id="19" name="Text 14"/>
          <p:cNvSpPr/>
          <p:nvPr/>
        </p:nvSpPr>
        <p:spPr>
          <a:xfrm>
            <a:off x="659844" y="5532358"/>
            <a:ext cx="316622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Boas Práticas Essenciais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659844" y="6338173"/>
            <a:ext cx="4084201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Chaves Primárias Claras</a:t>
            </a:r>
            <a:endParaRPr lang="en-US" sz="1450" dirty="0"/>
          </a:p>
        </p:txBody>
      </p:sp>
      <p:sp>
        <p:nvSpPr>
          <p:cNvPr id="21" name="Text 16"/>
          <p:cNvSpPr/>
          <p:nvPr/>
        </p:nvSpPr>
        <p:spPr>
          <a:xfrm>
            <a:off x="659844" y="6809542"/>
            <a:ext cx="4084201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identificadores únicos, simples e estáveis</a:t>
            </a:r>
            <a:endParaRPr lang="en-US" sz="1450" dirty="0"/>
          </a:p>
        </p:txBody>
      </p:sp>
      <p:sp>
        <p:nvSpPr>
          <p:cNvPr id="22" name="Text 17"/>
          <p:cNvSpPr/>
          <p:nvPr/>
        </p:nvSpPr>
        <p:spPr>
          <a:xfrm>
            <a:off x="5211723" y="6338173"/>
            <a:ext cx="4084201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Documentação Completa</a:t>
            </a:r>
            <a:endParaRPr lang="en-US" sz="1450" dirty="0"/>
          </a:p>
        </p:txBody>
      </p:sp>
      <p:sp>
        <p:nvSpPr>
          <p:cNvPr id="23" name="Text 18"/>
          <p:cNvSpPr/>
          <p:nvPr/>
        </p:nvSpPr>
        <p:spPr>
          <a:xfrm>
            <a:off x="5211723" y="6809542"/>
            <a:ext cx="4084201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Registre todas as regras de negócio e restrições</a:t>
            </a:r>
            <a:endParaRPr lang="en-US" sz="1450" dirty="0"/>
          </a:p>
        </p:txBody>
      </p:sp>
      <p:sp>
        <p:nvSpPr>
          <p:cNvPr id="24" name="Text 19"/>
          <p:cNvSpPr/>
          <p:nvPr/>
        </p:nvSpPr>
        <p:spPr>
          <a:xfrm>
            <a:off x="9763601" y="6338173"/>
            <a:ext cx="4221956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Validação Contínua</a:t>
            </a:r>
            <a:endParaRPr lang="en-US" sz="1450" dirty="0"/>
          </a:p>
        </p:txBody>
      </p:sp>
      <p:sp>
        <p:nvSpPr>
          <p:cNvPr id="25" name="Text 20"/>
          <p:cNvSpPr/>
          <p:nvPr/>
        </p:nvSpPr>
        <p:spPr>
          <a:xfrm>
            <a:off x="9763601" y="6809542"/>
            <a:ext cx="4221956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Revise o modelo com stakeholders frequentemente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170" y="606981"/>
            <a:ext cx="7947660" cy="1068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Exemplos de Normalização na Modelagem Conceitual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598170" y="1743551"/>
            <a:ext cx="5222319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Transformação: Da Redundância à Eficiência</a:t>
            </a:r>
            <a:endParaRPr lang="en-US" sz="20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70" y="2320409"/>
            <a:ext cx="854631" cy="12582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23655" y="2491264"/>
            <a:ext cx="2289215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Antes da Normalização</a:t>
            </a:r>
            <a:endParaRPr lang="en-US" sz="1650" dirty="0"/>
          </a:p>
        </p:txBody>
      </p:sp>
      <p:sp>
        <p:nvSpPr>
          <p:cNvPr id="7" name="Text 3"/>
          <p:cNvSpPr/>
          <p:nvPr/>
        </p:nvSpPr>
        <p:spPr>
          <a:xfrm>
            <a:off x="1623655" y="2860834"/>
            <a:ext cx="6922175" cy="546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Tabela única com dados repetidos: Cliente, Endereço, Pedidos e Produtos misturados. Redundância de informações, dificuldade de atualização e risco de inconsistências.</a:t>
            </a:r>
            <a:endParaRPr lang="en-US" sz="13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70" y="3578662"/>
            <a:ext cx="854631" cy="1531739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623655" y="3749516"/>
            <a:ext cx="2136696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Após Normalização</a:t>
            </a:r>
            <a:endParaRPr lang="en-US" sz="1650" dirty="0"/>
          </a:p>
        </p:txBody>
      </p:sp>
      <p:sp>
        <p:nvSpPr>
          <p:cNvPr id="10" name="Text 5"/>
          <p:cNvSpPr/>
          <p:nvPr/>
        </p:nvSpPr>
        <p:spPr>
          <a:xfrm>
            <a:off x="1623655" y="4119086"/>
            <a:ext cx="6922175" cy="820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Estrutura organizada em entidades separadas: Cliente, Endereço, Pedido, ItemPedido e Produto. Cada informação armazenada uma única vez, relacionamentos claros através de chaves.</a:t>
            </a:r>
            <a:endParaRPr lang="en-US" sz="1300" dirty="0"/>
          </a:p>
        </p:txBody>
      </p:sp>
      <p:sp>
        <p:nvSpPr>
          <p:cNvPr id="11" name="Text 6"/>
          <p:cNvSpPr/>
          <p:nvPr/>
        </p:nvSpPr>
        <p:spPr>
          <a:xfrm>
            <a:off x="598170" y="5388054"/>
            <a:ext cx="2506742" cy="563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70%</a:t>
            </a:r>
            <a:endParaRPr lang="en-US" sz="4400" dirty="0"/>
          </a:p>
        </p:txBody>
      </p:sp>
      <p:sp>
        <p:nvSpPr>
          <p:cNvPr id="12" name="Text 7"/>
          <p:cNvSpPr/>
          <p:nvPr/>
        </p:nvSpPr>
        <p:spPr>
          <a:xfrm>
            <a:off x="598170" y="6165533"/>
            <a:ext cx="2506742" cy="534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Redução de Redundância</a:t>
            </a:r>
            <a:endParaRPr lang="en-US" sz="1650" dirty="0"/>
          </a:p>
        </p:txBody>
      </p:sp>
      <p:sp>
        <p:nvSpPr>
          <p:cNvPr id="13" name="Text 8"/>
          <p:cNvSpPr/>
          <p:nvPr/>
        </p:nvSpPr>
        <p:spPr>
          <a:xfrm>
            <a:off x="598170" y="6802160"/>
            <a:ext cx="2506742" cy="820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Menos espaço de armazenamento e maior consistência</a:t>
            </a:r>
            <a:endParaRPr lang="en-US" sz="1300" dirty="0"/>
          </a:p>
        </p:txBody>
      </p:sp>
      <p:sp>
        <p:nvSpPr>
          <p:cNvPr id="14" name="Text 9"/>
          <p:cNvSpPr/>
          <p:nvPr/>
        </p:nvSpPr>
        <p:spPr>
          <a:xfrm>
            <a:off x="3318510" y="5388054"/>
            <a:ext cx="2506861" cy="563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3X</a:t>
            </a:r>
            <a:endParaRPr lang="en-US" sz="4400" dirty="0"/>
          </a:p>
        </p:txBody>
      </p:sp>
      <p:sp>
        <p:nvSpPr>
          <p:cNvPr id="15" name="Text 10"/>
          <p:cNvSpPr/>
          <p:nvPr/>
        </p:nvSpPr>
        <p:spPr>
          <a:xfrm>
            <a:off x="3503533" y="6165533"/>
            <a:ext cx="2136696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Mais Rápido</a:t>
            </a:r>
            <a:endParaRPr lang="en-US" sz="1650" dirty="0"/>
          </a:p>
        </p:txBody>
      </p:sp>
      <p:sp>
        <p:nvSpPr>
          <p:cNvPr id="16" name="Text 11"/>
          <p:cNvSpPr/>
          <p:nvPr/>
        </p:nvSpPr>
        <p:spPr>
          <a:xfrm>
            <a:off x="3318510" y="6535103"/>
            <a:ext cx="2506861" cy="546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Consultas e atualizações mais eficientes</a:t>
            </a:r>
            <a:endParaRPr lang="en-US" sz="1300" dirty="0"/>
          </a:p>
        </p:txBody>
      </p:sp>
      <p:sp>
        <p:nvSpPr>
          <p:cNvPr id="17" name="Text 12"/>
          <p:cNvSpPr/>
          <p:nvPr/>
        </p:nvSpPr>
        <p:spPr>
          <a:xfrm>
            <a:off x="6038969" y="5388054"/>
            <a:ext cx="2506742" cy="563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95%</a:t>
            </a:r>
            <a:endParaRPr lang="en-US" sz="4400" dirty="0"/>
          </a:p>
        </p:txBody>
      </p:sp>
      <p:sp>
        <p:nvSpPr>
          <p:cNvPr id="18" name="Text 13"/>
          <p:cNvSpPr/>
          <p:nvPr/>
        </p:nvSpPr>
        <p:spPr>
          <a:xfrm>
            <a:off x="6223992" y="6165533"/>
            <a:ext cx="2136696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Menos Erros</a:t>
            </a:r>
            <a:endParaRPr lang="en-US" sz="1650" dirty="0"/>
          </a:p>
        </p:txBody>
      </p:sp>
      <p:sp>
        <p:nvSpPr>
          <p:cNvPr id="19" name="Text 14"/>
          <p:cNvSpPr/>
          <p:nvPr/>
        </p:nvSpPr>
        <p:spPr>
          <a:xfrm>
            <a:off x="6038969" y="6535103"/>
            <a:ext cx="2506742" cy="820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Anomalias de inserção, atualização e exclusão eliminadas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598" y="604361"/>
            <a:ext cx="13441204" cy="1062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2.4 Construindo o Diagrama Entidade-Relacionamento (MER) no brModelo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594598" y="2006203"/>
            <a:ext cx="13441204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 brModelo é uma ferramenta brasileira gratuita, especializada e intuitiva para criar diagramas conceituais de banco de dados com suporte completo à notação brasileira.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594598" y="4059793"/>
            <a:ext cx="13441204" cy="22860"/>
          </a:xfrm>
          <a:prstGeom prst="roundRect">
            <a:avLst>
              <a:gd name="adj" fmla="val 312168"/>
            </a:avLst>
          </a:prstGeom>
          <a:solidFill>
            <a:srgbClr val="C7C7D0"/>
          </a:solidFill>
          <a:ln/>
        </p:spPr>
      </p:sp>
      <p:sp>
        <p:nvSpPr>
          <p:cNvPr id="5" name="Shape 3"/>
          <p:cNvSpPr/>
          <p:nvPr/>
        </p:nvSpPr>
        <p:spPr>
          <a:xfrm>
            <a:off x="3207663" y="3550087"/>
            <a:ext cx="22860" cy="509707"/>
          </a:xfrm>
          <a:prstGeom prst="roundRect">
            <a:avLst>
              <a:gd name="adj" fmla="val 312168"/>
            </a:avLst>
          </a:prstGeom>
          <a:solidFill>
            <a:srgbClr val="C7C7D0"/>
          </a:solidFill>
          <a:ln/>
        </p:spPr>
      </p:sp>
      <p:sp>
        <p:nvSpPr>
          <p:cNvPr id="6" name="Shape 4"/>
          <p:cNvSpPr/>
          <p:nvPr/>
        </p:nvSpPr>
        <p:spPr>
          <a:xfrm>
            <a:off x="3027997" y="3868698"/>
            <a:ext cx="382191" cy="382191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091696" y="3900547"/>
            <a:ext cx="254794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2157174" y="2469118"/>
            <a:ext cx="212383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Definir Entidades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64500" y="2836545"/>
            <a:ext cx="4909304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Crie as entidades principais identificando os objetos centrais do seu domínio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5938361" y="4059793"/>
            <a:ext cx="22860" cy="509707"/>
          </a:xfrm>
          <a:prstGeom prst="roundRect">
            <a:avLst>
              <a:gd name="adj" fmla="val 312168"/>
            </a:avLst>
          </a:prstGeom>
          <a:solidFill>
            <a:srgbClr val="C7C7D0"/>
          </a:solidFill>
          <a:ln/>
        </p:spPr>
      </p:sp>
      <p:sp>
        <p:nvSpPr>
          <p:cNvPr id="11" name="Shape 9"/>
          <p:cNvSpPr/>
          <p:nvPr/>
        </p:nvSpPr>
        <p:spPr>
          <a:xfrm>
            <a:off x="5758696" y="3868698"/>
            <a:ext cx="382191" cy="382191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822394" y="3900547"/>
            <a:ext cx="254794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4887873" y="4739402"/>
            <a:ext cx="212383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Adicionar Atributos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3495199" y="5106829"/>
            <a:ext cx="4909304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Especifique as propriedades de cada entidade, incluindo chaves primárias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8669060" y="3550087"/>
            <a:ext cx="22860" cy="509707"/>
          </a:xfrm>
          <a:prstGeom prst="roundRect">
            <a:avLst>
              <a:gd name="adj" fmla="val 312168"/>
            </a:avLst>
          </a:prstGeom>
          <a:solidFill>
            <a:srgbClr val="C7C7D0"/>
          </a:solidFill>
          <a:ln/>
        </p:spPr>
      </p:sp>
      <p:sp>
        <p:nvSpPr>
          <p:cNvPr id="16" name="Shape 14"/>
          <p:cNvSpPr/>
          <p:nvPr/>
        </p:nvSpPr>
        <p:spPr>
          <a:xfrm>
            <a:off x="8489394" y="3868698"/>
            <a:ext cx="382191" cy="382191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553093" y="3900547"/>
            <a:ext cx="254794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219355" y="2469118"/>
            <a:ext cx="2922389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Estabelecer Relacionamentos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6225897" y="2836545"/>
            <a:ext cx="4909304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Conecte as entidades definindo cardinalidades e participações</a:t>
            </a:r>
            <a:endParaRPr lang="en-US" sz="1300" dirty="0"/>
          </a:p>
        </p:txBody>
      </p:sp>
      <p:sp>
        <p:nvSpPr>
          <p:cNvPr id="20" name="Shape 18"/>
          <p:cNvSpPr/>
          <p:nvPr/>
        </p:nvSpPr>
        <p:spPr>
          <a:xfrm>
            <a:off x="11399758" y="4059793"/>
            <a:ext cx="22860" cy="509707"/>
          </a:xfrm>
          <a:prstGeom prst="roundRect">
            <a:avLst>
              <a:gd name="adj" fmla="val 312168"/>
            </a:avLst>
          </a:prstGeom>
          <a:solidFill>
            <a:srgbClr val="C7C7D0"/>
          </a:solidFill>
          <a:ln/>
        </p:spPr>
      </p:sp>
      <p:sp>
        <p:nvSpPr>
          <p:cNvPr id="21" name="Shape 19"/>
          <p:cNvSpPr/>
          <p:nvPr/>
        </p:nvSpPr>
        <p:spPr>
          <a:xfrm>
            <a:off x="11220093" y="3868698"/>
            <a:ext cx="382191" cy="382191"/>
          </a:xfrm>
          <a:prstGeom prst="roundRect">
            <a:avLst>
              <a:gd name="adj" fmla="val 18672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11283791" y="3900547"/>
            <a:ext cx="254794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20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000" dirty="0"/>
          </a:p>
        </p:txBody>
      </p:sp>
      <p:sp>
        <p:nvSpPr>
          <p:cNvPr id="23" name="Text 21"/>
          <p:cNvSpPr/>
          <p:nvPr/>
        </p:nvSpPr>
        <p:spPr>
          <a:xfrm>
            <a:off x="10349270" y="4739402"/>
            <a:ext cx="2123837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Validar e Exportar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8956596" y="5106829"/>
            <a:ext cx="4909304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a validação automática e exporte para documentação ou implementação</a:t>
            </a:r>
            <a:endParaRPr lang="en-US" sz="1300" dirty="0"/>
          </a:p>
        </p:txBody>
      </p:sp>
      <p:sp>
        <p:nvSpPr>
          <p:cNvPr id="25" name="Text 23"/>
          <p:cNvSpPr/>
          <p:nvPr/>
        </p:nvSpPr>
        <p:spPr>
          <a:xfrm>
            <a:off x="594598" y="5905262"/>
            <a:ext cx="3994190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Recursos Poderosos do brModelo</a:t>
            </a:r>
            <a:endParaRPr lang="en-US" sz="2000" dirty="0"/>
          </a:p>
        </p:txBody>
      </p:sp>
      <p:sp>
        <p:nvSpPr>
          <p:cNvPr id="26" name="Text 24"/>
          <p:cNvSpPr/>
          <p:nvPr/>
        </p:nvSpPr>
        <p:spPr>
          <a:xfrm>
            <a:off x="594598" y="6631543"/>
            <a:ext cx="6513314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Interface 100% em português brasileiro</a:t>
            </a:r>
            <a:endParaRPr lang="en-US" sz="1300" dirty="0"/>
          </a:p>
        </p:txBody>
      </p:sp>
      <p:sp>
        <p:nvSpPr>
          <p:cNvPr id="27" name="Text 25"/>
          <p:cNvSpPr/>
          <p:nvPr/>
        </p:nvSpPr>
        <p:spPr>
          <a:xfrm>
            <a:off x="594598" y="6962775"/>
            <a:ext cx="6513314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Validação automática de integridade do modelo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594598" y="7294007"/>
            <a:ext cx="6513314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Suporte completo às notações Peter Chen e Engenharia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7530108" y="6631543"/>
            <a:ext cx="6513314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Exportação para imagens e PDF de alta qualidade</a:t>
            </a:r>
            <a:endParaRPr lang="en-US" sz="1300" dirty="0"/>
          </a:p>
        </p:txBody>
      </p:sp>
      <p:sp>
        <p:nvSpPr>
          <p:cNvPr id="30" name="Text 28"/>
          <p:cNvSpPr/>
          <p:nvPr/>
        </p:nvSpPr>
        <p:spPr>
          <a:xfrm>
            <a:off x="7530108" y="6962775"/>
            <a:ext cx="6513314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Conversão automática para modelo lógico e SQL</a:t>
            </a:r>
            <a:endParaRPr lang="en-US" sz="1300" dirty="0"/>
          </a:p>
        </p:txBody>
      </p:sp>
      <p:sp>
        <p:nvSpPr>
          <p:cNvPr id="31" name="Text 29"/>
          <p:cNvSpPr/>
          <p:nvPr/>
        </p:nvSpPr>
        <p:spPr>
          <a:xfrm>
            <a:off x="7530108" y="7294007"/>
            <a:ext cx="6513314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Biblioteca de modelos prontos para estudo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9822" y="920948"/>
            <a:ext cx="7241143" cy="428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Dicas para Modelagem Eficiente no brModelo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479822" y="1554956"/>
            <a:ext cx="8184356" cy="4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Maximize sua produtividade e qualidade seguindo estas práticas recomendadas para criar modelos conceituais profissionais e bem documentados.</a:t>
            </a:r>
            <a:endParaRPr lang="en-US" sz="10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9822" y="2148007"/>
            <a:ext cx="342662" cy="3426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79822" y="2661999"/>
            <a:ext cx="1919645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Revisar Requisitos Antes</a:t>
            </a:r>
            <a:endParaRPr lang="en-US" sz="1300" dirty="0"/>
          </a:p>
        </p:txBody>
      </p:sp>
      <p:sp>
        <p:nvSpPr>
          <p:cNvPr id="7" name="Text 3"/>
          <p:cNvSpPr/>
          <p:nvPr/>
        </p:nvSpPr>
        <p:spPr>
          <a:xfrm>
            <a:off x="479822" y="2958227"/>
            <a:ext cx="8184356" cy="4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Entenda completamente as necessidades do negócio e regras antes de começar a modelar. Um modelo bem pensado evita retrabalho.</a:t>
            </a:r>
            <a:endParaRPr lang="en-US" sz="10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9822" y="3671292"/>
            <a:ext cx="342662" cy="3426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9822" y="4185285"/>
            <a:ext cx="2019300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Validar com Stakeholders</a:t>
            </a:r>
            <a:endParaRPr lang="en-US" sz="1300" dirty="0"/>
          </a:p>
        </p:txBody>
      </p:sp>
      <p:sp>
        <p:nvSpPr>
          <p:cNvPr id="10" name="Text 5"/>
          <p:cNvSpPr/>
          <p:nvPr/>
        </p:nvSpPr>
        <p:spPr>
          <a:xfrm>
            <a:off x="479822" y="4481513"/>
            <a:ext cx="8184356" cy="219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Apresente o modelo para usuários e especialistas do domínio regularmente. Feedback precoce identifica problemas rapidamente.</a:t>
            </a:r>
            <a:endParaRPr lang="en-US" sz="10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79822" y="4975146"/>
            <a:ext cx="342662" cy="34266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479822" y="5489138"/>
            <a:ext cx="1713786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Usar Cores e Notas</a:t>
            </a:r>
            <a:endParaRPr lang="en-US" sz="1300" dirty="0"/>
          </a:p>
        </p:txBody>
      </p:sp>
      <p:sp>
        <p:nvSpPr>
          <p:cNvPr id="13" name="Text 7"/>
          <p:cNvSpPr/>
          <p:nvPr/>
        </p:nvSpPr>
        <p:spPr>
          <a:xfrm>
            <a:off x="479822" y="5785366"/>
            <a:ext cx="8184356" cy="219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Destaque regras de negócio críticas, restrições especiais e áreas que precisam atenção usando cores e anotações no diagrama.</a:t>
            </a:r>
            <a:endParaRPr lang="en-US" sz="1050" dirty="0"/>
          </a:p>
        </p:txBody>
      </p:sp>
      <p:pic>
        <p:nvPicPr>
          <p:cNvPr id="14" name="Image 4" descr="preencoded.png">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79822" y="6278999"/>
            <a:ext cx="342662" cy="34266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479822" y="6792992"/>
            <a:ext cx="1713786" cy="2140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Iterar e Ajustar</a:t>
            </a:r>
            <a:endParaRPr lang="en-US" sz="1300" dirty="0"/>
          </a:p>
        </p:txBody>
      </p:sp>
      <p:sp>
        <p:nvSpPr>
          <p:cNvPr id="16" name="Text 9"/>
          <p:cNvSpPr/>
          <p:nvPr/>
        </p:nvSpPr>
        <p:spPr>
          <a:xfrm>
            <a:off x="479822" y="7089219"/>
            <a:ext cx="8184356" cy="219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modelagem é um processo iterativo. Refine continuamente o modelo conforme recebe feedback e descobre novos requisitos.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2025-10-19T22:48:32Z</dcterms:created>
  <dcterms:modified xsi:type="dcterms:W3CDTF">2025-10-19T22:48:32Z</dcterms:modified>
</cp:coreProperties>
</file>